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695" r:id="rId6"/>
    <p:sldMasterId id="2147483684" r:id="rId7"/>
  </p:sldMasterIdLst>
  <p:notesMasterIdLst>
    <p:notesMasterId r:id="rId34"/>
  </p:notesMasterIdLst>
  <p:handoutMasterIdLst>
    <p:handoutMasterId r:id="rId35"/>
  </p:handoutMasterIdLst>
  <p:sldIdLst>
    <p:sldId id="271" r:id="rId8"/>
    <p:sldId id="285" r:id="rId9"/>
    <p:sldId id="272" r:id="rId10"/>
    <p:sldId id="259" r:id="rId11"/>
    <p:sldId id="269" r:id="rId12"/>
    <p:sldId id="270" r:id="rId13"/>
    <p:sldId id="273" r:id="rId14"/>
    <p:sldId id="261" r:id="rId15"/>
    <p:sldId id="267" r:id="rId16"/>
    <p:sldId id="260" r:id="rId17"/>
    <p:sldId id="274" r:id="rId18"/>
    <p:sldId id="281" r:id="rId19"/>
    <p:sldId id="264" r:id="rId20"/>
    <p:sldId id="275" r:id="rId21"/>
    <p:sldId id="278" r:id="rId22"/>
    <p:sldId id="276" r:id="rId23"/>
    <p:sldId id="279" r:id="rId24"/>
    <p:sldId id="277" r:id="rId25"/>
    <p:sldId id="280" r:id="rId26"/>
    <p:sldId id="282" r:id="rId27"/>
    <p:sldId id="283" r:id="rId28"/>
    <p:sldId id="284" r:id="rId29"/>
    <p:sldId id="265" r:id="rId30"/>
    <p:sldId id="263" r:id="rId31"/>
    <p:sldId id="266"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85"/>
            <p14:sldId id="272"/>
            <p14:sldId id="259"/>
            <p14:sldId id="269"/>
            <p14:sldId id="270"/>
          </p14:sldIdLst>
        </p14:section>
        <p14:section name="The session" id="{9BCE8471-468A-4538-82B3-E4E62B0A593E}">
          <p14:sldIdLst>
            <p14:sldId id="273"/>
            <p14:sldId id="261"/>
            <p14:sldId id="267"/>
            <p14:sldId id="260"/>
            <p14:sldId id="274"/>
            <p14:sldId id="281"/>
            <p14:sldId id="264"/>
            <p14:sldId id="275"/>
            <p14:sldId id="278"/>
            <p14:sldId id="276"/>
            <p14:sldId id="279"/>
            <p14:sldId id="277"/>
            <p14:sldId id="280"/>
            <p14:sldId id="282"/>
            <p14:sldId id="283"/>
            <p14:sldId id="284"/>
            <p14:sldId id="265"/>
            <p14:sldId id="263"/>
            <p14:sldId id="266"/>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6"/>
    <a:srgbClr val="346297"/>
    <a:srgbClr val="000000"/>
    <a:srgbClr val="3B2B46"/>
    <a:srgbClr val="FFFFFF"/>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9570DA-457E-47A8-ACE9-AAA16FAE5B22}" v="4" dt="2025-02-04T13:15:15.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0866" autoAdjust="0"/>
  </p:normalViewPr>
  <p:slideViewPr>
    <p:cSldViewPr snapToGrid="0">
      <p:cViewPr varScale="1">
        <p:scale>
          <a:sx n="78" d="100"/>
          <a:sy n="78" d="100"/>
        </p:scale>
        <p:origin x="283"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ableStyles" Target="tableStyles.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06/06/2025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06/06/2025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8.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35C90-2447-A9CD-9BBD-55A919345B2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F4949BC-CEE5-74DA-EB38-2ECF9812569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481E4B-AA89-F8A9-F8E6-FFBB7FB4B148}"/>
              </a:ext>
            </a:extLst>
          </p:cNvPr>
          <p:cNvSpPr>
            <a:spLocks noGrp="1"/>
          </p:cNvSpPr>
          <p:nvPr>
            <p:ph type="body" idx="1"/>
          </p:nvPr>
        </p:nvSpPr>
        <p:spPr/>
        <p:txBody>
          <a:bodyPr/>
          <a:lstStyle/>
          <a:p>
            <a:pPr>
              <a:lnSpc>
                <a:spcPts val="1425"/>
              </a:lnSpc>
            </a:pPr>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checkout vs. switch vs. branch</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Checkout - checks out a branch. Use -b to create if not exists, and -B to create and reset if exists &lt;- Old farts (like me) use Checkout..</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At some time checkout became ambiguous. It could do to much, and this led to confusion. Instead there was two new created commands</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git switch - Switch branches and additionally, if wanted, create them with -c/--create &lt;- Modern people use switch</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git restore -  restores file(s) to a previous state either from latest commit, or selected commit.</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a:t>
            </a:r>
            <a:endParaRPr lang="en-US" b="0" dirty="0">
              <a:solidFill>
                <a:srgbClr val="D4D4D4"/>
              </a:solidFill>
              <a:effectLst/>
              <a:latin typeface="Consolas" panose="020B0609020204030204" pitchFamily="49" charset="0"/>
            </a:endParaRPr>
          </a:p>
          <a:p>
            <a:pPr>
              <a:lnSpc>
                <a:spcPts val="1425"/>
              </a:lnSpc>
            </a:pPr>
            <a:r>
              <a:rPr lang="en-US" b="0" dirty="0">
                <a:solidFill>
                  <a:srgbClr val="6A9955"/>
                </a:solidFill>
                <a:effectLst/>
                <a:latin typeface="Consolas" panose="020B0609020204030204" pitchFamily="49" charset="0"/>
              </a:rPr>
              <a:t># Branch - Can do managing of branches. Add branches - git branch &lt;name&gt; &lt;source ref&gt; - or delete them - git branch --delete --force &lt;branch name&gt;</a:t>
            </a:r>
            <a:endParaRPr lang="en-US" b="0" dirty="0">
              <a:solidFill>
                <a:srgbClr val="D4D4D4"/>
              </a:solidFill>
              <a:effectLst/>
              <a:latin typeface="Consolas" panose="020B0609020204030204" pitchFamily="49" charset="0"/>
            </a:endParaRPr>
          </a:p>
          <a:p>
            <a:pPr>
              <a:lnSpc>
                <a:spcPts val="1425"/>
              </a:lnSpc>
            </a:pPr>
            <a:endParaRPr lang="en-US" b="0" dirty="0">
              <a:solidFill>
                <a:srgbClr val="6A9955"/>
              </a:solidFill>
              <a:effectLst/>
              <a:latin typeface="Consolas" panose="020B0609020204030204" pitchFamily="49" charset="0"/>
            </a:endParaRPr>
          </a:p>
          <a:p>
            <a:pPr>
              <a:lnSpc>
                <a:spcPts val="1425"/>
              </a:lnSpc>
            </a:pPr>
            <a:endParaRPr lang="en-US" b="0" dirty="0">
              <a:solidFill>
                <a:srgbClr val="D4D4D4"/>
              </a:solidFill>
              <a:effectLst/>
              <a:latin typeface="Consolas" panose="020B0609020204030204" pitchFamily="49" charset="0"/>
            </a:endParaRPr>
          </a:p>
          <a:p>
            <a:endParaRPr lang="en-GB" dirty="0"/>
          </a:p>
        </p:txBody>
      </p:sp>
      <p:sp>
        <p:nvSpPr>
          <p:cNvPr id="4" name="Espace réservé du numéro de diapositive 3">
            <a:extLst>
              <a:ext uri="{FF2B5EF4-FFF2-40B4-BE49-F238E27FC236}">
                <a16:creationId xmlns:a16="http://schemas.microsoft.com/office/drawing/2014/main" id="{5FAB5A75-B893-17F8-DA0D-56D143668D26}"/>
              </a:ext>
            </a:extLst>
          </p:cNvPr>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96509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1BB79-5716-78F3-FC4C-90999D16D1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B016EEF-AA1E-6DED-09B2-13CD3C2B2C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0EF76E6-0640-BFF3-E796-9EFD20E6AE79}"/>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A779B1F8-1AAF-ECE9-D1C1-4534739F8074}"/>
              </a:ext>
            </a:extLst>
          </p:cNvPr>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256547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3CE09-2D31-5FD1-5C13-B34C8668A34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B78188B-56E3-1405-9B88-0B991149D89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9EC3D41-E324-65FC-96F8-71066D0E15E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B87F4176-10F5-B817-16DF-975B0E3EC209}"/>
              </a:ext>
            </a:extLst>
          </p:cNvPr>
          <p:cNvSpPr>
            <a:spLocks noGrp="1"/>
          </p:cNvSpPr>
          <p:nvPr>
            <p:ph type="sldNum" sz="quarter" idx="5"/>
          </p:nvPr>
        </p:nvSpPr>
        <p:spPr/>
        <p:txBody>
          <a:bodyPr/>
          <a:lstStyle/>
          <a:p>
            <a:fld id="{A7839206-A81D-4F76-8486-302187992F73}" type="slidenum">
              <a:rPr lang="en-GB" smtClean="0"/>
              <a:t>16</a:t>
            </a:fld>
            <a:endParaRPr lang="en-GB"/>
          </a:p>
        </p:txBody>
      </p:sp>
    </p:spTree>
    <p:extLst>
      <p:ext uri="{BB962C8B-B14F-4D97-AF65-F5344CB8AC3E}">
        <p14:creationId xmlns:p14="http://schemas.microsoft.com/office/powerpoint/2010/main" val="413575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F65CE-A98A-73E7-5042-0D6DFA5519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F394F6-E66F-D0AD-A32E-853E8B3C2E5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84151A-B424-AF3B-F57A-48955EA106F8}"/>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27D1277F-D661-9D93-46BC-E5BD3EA1E216}"/>
              </a:ext>
            </a:extLst>
          </p:cNvPr>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265571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951F-B39B-CAB0-5F31-BAA5852CFF5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EFB8CF6-80D8-F75A-F728-3643F5A4FE9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01AC862-A9CA-8ED2-C46B-90345DC0BBB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668BFA0-4EE3-E261-D01E-DE3690D0D1C4}"/>
              </a:ext>
            </a:extLst>
          </p:cNvPr>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1438308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6E8D1-94DC-51B3-080C-CA6A187869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A58257F-3532-C775-D668-AFFA04449D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869CC9A-129B-DB84-A910-85A25F411F59}"/>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B8A77E9C-064E-CFEC-F65A-CE9FBAF59132}"/>
              </a:ext>
            </a:extLst>
          </p:cNvPr>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352566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C4A08-BC50-B344-A2DB-988339F3EFB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68C26AD-3A8C-2E99-8E21-7BD448AAB80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D6B9D87-4878-A492-5408-33A67565D08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DE60BC87-0CB4-58F0-9D08-929198D635EA}"/>
              </a:ext>
            </a:extLst>
          </p:cNvPr>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52275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7E335-124C-2CAE-A69A-98DACFB9C70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5E947E-B260-1EA9-3AE8-16205508298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DB6FD36-EFE3-DAE0-F416-AA87C4E9FDF4}"/>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DBD794E1-2D6A-8189-5BE1-E8F24BF74CEA}"/>
              </a:ext>
            </a:extLst>
          </p:cNvPr>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169856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33C68-857A-E635-EF7B-FB20443180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DAB1A2-7E96-6251-C129-AFCB045ABF6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701090A-7E47-552E-0FEC-123FE58C88ED}"/>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DE3985D7-6E15-D30F-2566-3E5EB3971F6C}"/>
              </a:ext>
            </a:extLst>
          </p:cNvPr>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165868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hasCustomPrompt="1"/>
          </p:nvPr>
        </p:nvSpPr>
        <p:spPr>
          <a:xfrm>
            <a:off x="3467314" y="1852863"/>
            <a:ext cx="7886486" cy="4324100"/>
          </a:xfrm>
          <a:prstGeom prst="rect">
            <a:avLst/>
          </a:prstGeom>
        </p:spPr>
        <p:txBody>
          <a:bodyPr vert="horz" lIns="91440" tIns="45720" rIns="91440" bIns="45720" rtlCol="0">
            <a:normAutofit/>
          </a:bodyPr>
          <a:lstStyle>
            <a:lvl1pPr>
              <a:defRPr/>
            </a:lvl1pPr>
          </a:lstStyle>
          <a:p>
            <a:pPr lvl="0"/>
            <a:r>
              <a:rPr lang="en-US" dirty="0"/>
              <a:t>MVP, MCP, And lots of other cool titles</a:t>
            </a:r>
          </a:p>
          <a:p>
            <a:pPr lvl="0"/>
            <a:r>
              <a:rPr lang="en-US" dirty="0"/>
              <a:t>Consultant @ Knowledge Factory, Advania</a:t>
            </a:r>
            <a:endParaRPr lang="en-GB" dirty="0"/>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hasCustomPrompt="1"/>
          </p:nvPr>
        </p:nvSpPr>
        <p:spPr>
          <a:xfrm>
            <a:off x="3467313" y="324853"/>
            <a:ext cx="7886485" cy="1325563"/>
          </a:xfrm>
          <a:prstGeom prst="rect">
            <a:avLst/>
          </a:prstGeom>
        </p:spPr>
        <p:txBody>
          <a:bodyPr vert="horz" lIns="91440" tIns="45720" rIns="91440" bIns="45720" rtlCol="0" anchor="ctr">
            <a:normAutofit/>
          </a:bodyPr>
          <a:lstStyle>
            <a:lvl1pPr>
              <a:defRPr/>
            </a:lvl1pPr>
          </a:lstStyle>
          <a:p>
            <a:r>
              <a:rPr lang="en-US" dirty="0"/>
              <a:t>Björn Sundling</a:t>
            </a:r>
            <a:endParaRPr lang="en-GB" dirty="0"/>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3" name="Espace réservé du numéro de diapositive 5">
            <a:extLst>
              <a:ext uri="{FF2B5EF4-FFF2-40B4-BE49-F238E27FC236}">
                <a16:creationId xmlns:a16="http://schemas.microsoft.com/office/drawing/2014/main" id="{1ADE233E-E064-4302-DEE8-2CF4FFF6AD57}"/>
              </a:ext>
            </a:extLst>
          </p:cNvPr>
          <p:cNvSpPr txBox="1">
            <a:spLocks/>
          </p:cNvSpPr>
          <p:nvPr userDrawn="1"/>
        </p:nvSpPr>
        <p:spPr>
          <a:xfrm>
            <a:off x="6953122" y="6366510"/>
            <a:ext cx="32778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&lt;- Stop supporting this place.</a:t>
            </a:r>
          </a:p>
        </p:txBody>
      </p:sp>
      <p:pic>
        <p:nvPicPr>
          <p:cNvPr id="4" name="Image 3" descr="Une image contenant capture d’écran, ligne, Graphique, Bleu électrique&#10;&#10;Description générée automatiquement">
            <a:extLst>
              <a:ext uri="{FF2B5EF4-FFF2-40B4-BE49-F238E27FC236}">
                <a16:creationId xmlns:a16="http://schemas.microsoft.com/office/drawing/2014/main" id="{8506B46B-1447-298C-E4E9-C582CDF9C0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422537"/>
            <a:ext cx="290079" cy="296824"/>
          </a:xfrm>
          <a:prstGeom prst="rect">
            <a:avLst/>
          </a:prstGeom>
        </p:spPr>
      </p:pic>
      <p:pic>
        <p:nvPicPr>
          <p:cNvPr id="5" name="Image 4" descr="Une image contenant papillon, Papillons de jour et de nuit, créativité&#10;&#10;Description générée automatiquement">
            <a:extLst>
              <a:ext uri="{FF2B5EF4-FFF2-40B4-BE49-F238E27FC236}">
                <a16:creationId xmlns:a16="http://schemas.microsoft.com/office/drawing/2014/main" id="{075C5C6E-1796-BAB9-2564-B5D5622DAB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21149" y="6397376"/>
            <a:ext cx="366914" cy="321985"/>
          </a:xfrm>
          <a:prstGeom prst="rect">
            <a:avLst/>
          </a:prstGeom>
        </p:spPr>
      </p:pic>
      <p:sp>
        <p:nvSpPr>
          <p:cNvPr id="6" name="Espace réservé du numéro de diapositive 5">
            <a:extLst>
              <a:ext uri="{FF2B5EF4-FFF2-40B4-BE49-F238E27FC236}">
                <a16:creationId xmlns:a16="http://schemas.microsoft.com/office/drawing/2014/main" id="{8BE0E179-5BF9-319C-7C80-30126A93D526}"/>
              </a:ext>
            </a:extLst>
          </p:cNvPr>
          <p:cNvSpPr txBox="1">
            <a:spLocks/>
          </p:cNvSpPr>
          <p:nvPr userDrawn="1"/>
        </p:nvSpPr>
        <p:spPr>
          <a:xfrm>
            <a:off x="4379348" y="6375805"/>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@bjompen.com</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6953122" y="6366510"/>
            <a:ext cx="3226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&lt;- Stop supporting this place.</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663043" y="6422537"/>
            <a:ext cx="290079" cy="296824"/>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pic>
        <p:nvPicPr>
          <p:cNvPr id="12" name="Image 11" descr="Une image contenant papillon, Papillons de jour et de nuit, créativité&#10;&#10;Description générée automatiquement">
            <a:extLst>
              <a:ext uri="{FF2B5EF4-FFF2-40B4-BE49-F238E27FC236}">
                <a16:creationId xmlns:a16="http://schemas.microsoft.com/office/drawing/2014/main" id="{B89AEDA2-F59A-5433-7118-03AEE97C39B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021149" y="6397376"/>
            <a:ext cx="366914" cy="321985"/>
          </a:xfrm>
          <a:prstGeom prst="rect">
            <a:avLst/>
          </a:prstGeom>
        </p:spPr>
      </p:pic>
      <p:sp>
        <p:nvSpPr>
          <p:cNvPr id="13" name="Espace réservé du numéro de diapositive 5">
            <a:extLst>
              <a:ext uri="{FF2B5EF4-FFF2-40B4-BE49-F238E27FC236}">
                <a16:creationId xmlns:a16="http://schemas.microsoft.com/office/drawing/2014/main" id="{C761C765-34C3-E189-9968-770D2DEE2C15}"/>
              </a:ext>
            </a:extLst>
          </p:cNvPr>
          <p:cNvSpPr txBox="1">
            <a:spLocks/>
          </p:cNvSpPr>
          <p:nvPr userDrawn="1"/>
        </p:nvSpPr>
        <p:spPr>
          <a:xfrm>
            <a:off x="4379348" y="6375805"/>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@bjompen.com</a:t>
            </a:r>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mailto:psconfeu@synedgy.com" TargetMode="Externa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933889-1F7C-7A5D-E159-9CF5527B4B20}"/>
              </a:ext>
            </a:extLst>
          </p:cNvPr>
          <p:cNvPicPr>
            <a:picLocks noChangeAspect="1"/>
          </p:cNvPicPr>
          <p:nvPr/>
        </p:nvPicPr>
        <p:blipFill>
          <a:blip r:embed="rId3"/>
          <a:stretch>
            <a:fillRect/>
          </a:stretch>
        </p:blipFill>
        <p:spPr>
          <a:xfrm>
            <a:off x="5506663" y="3276265"/>
            <a:ext cx="2951118" cy="3216610"/>
          </a:xfrm>
          <a:prstGeom prst="rect">
            <a:avLst/>
          </a:prstGeom>
        </p:spPr>
      </p:pic>
      <p:pic>
        <p:nvPicPr>
          <p:cNvPr id="5" name="Picture 4">
            <a:extLst>
              <a:ext uri="{FF2B5EF4-FFF2-40B4-BE49-F238E27FC236}">
                <a16:creationId xmlns:a16="http://schemas.microsoft.com/office/drawing/2014/main" id="{C0F6065C-3F16-48CA-6E1A-42281371B5C1}"/>
              </a:ext>
            </a:extLst>
          </p:cNvPr>
          <p:cNvPicPr>
            <a:picLocks noChangeAspect="1"/>
          </p:cNvPicPr>
          <p:nvPr/>
        </p:nvPicPr>
        <p:blipFill>
          <a:blip r:embed="rId4"/>
          <a:stretch>
            <a:fillRect/>
          </a:stretch>
        </p:blipFill>
        <p:spPr>
          <a:xfrm>
            <a:off x="1036656" y="3429000"/>
            <a:ext cx="4525107" cy="2715064"/>
          </a:xfrm>
          <a:prstGeom prst="rect">
            <a:avLst/>
          </a:prstGeom>
        </p:spPr>
      </p:pic>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fr-FR" dirty="0"/>
              <a:t>WTH GIT?!</a:t>
            </a:r>
            <a:endParaRPr lang="en-GB"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p:txBody>
          <a:bodyPr>
            <a:normAutofit/>
          </a:bodyPr>
          <a:lstStyle/>
          <a:p>
            <a:pPr>
              <a:buFont typeface="Wingdings" panose="05000000000000000000" pitchFamily="2" charset="2"/>
              <a:buChar char="§"/>
            </a:pPr>
            <a:r>
              <a:rPr lang="en-GB" dirty="0"/>
              <a:t>~150 commands</a:t>
            </a:r>
          </a:p>
          <a:p>
            <a:pPr lvl="1"/>
            <a:r>
              <a:rPr lang="en-GB" dirty="0"/>
              <a:t>~70 Plumbing commands</a:t>
            </a:r>
          </a:p>
          <a:p>
            <a:pPr lvl="1"/>
            <a:r>
              <a:rPr lang="en-GB" dirty="0"/>
              <a:t>~80 Porcelain commands</a:t>
            </a:r>
          </a:p>
          <a:p>
            <a:r>
              <a:rPr lang="en-GB" dirty="0"/>
              <a:t>About a bazillion parameters per command..</a:t>
            </a:r>
          </a:p>
          <a:p>
            <a:pPr lvl="1"/>
            <a:r>
              <a:rPr lang="en-GB" dirty="0"/>
              <a:t>(There’s probably some cool way of enumerating this using PowerShell…)</a:t>
            </a:r>
          </a:p>
        </p:txBody>
      </p:sp>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9" presetClass="emph" presetSubtype="0" nodeType="withEffect">
                                  <p:stCondLst>
                                    <p:cond delay="0"/>
                                  </p:stCondLst>
                                  <p:childTnLst>
                                    <p:set>
                                      <p:cBhvr>
                                        <p:cTn id="24" dur="indefinite"/>
                                        <p:tgtEl>
                                          <p:spTgt spid="5"/>
                                        </p:tgtEl>
                                        <p:attrNameLst>
                                          <p:attrName>style.opacity</p:attrName>
                                        </p:attrNameLst>
                                      </p:cBhvr>
                                      <p:to>
                                        <p:strVal val="0.25"/>
                                      </p:to>
                                    </p:set>
                                    <p:animEffect filter="image" prLst="opacity: 0.25">
                                      <p:cBhvr rctx="IE">
                                        <p:cTn id="25" dur="indefinite"/>
                                        <p:tgtEl>
                                          <p:spTgt spid="5"/>
                                        </p:tgtEl>
                                      </p:cBhvr>
                                    </p:animEffect>
                                  </p:childTnLst>
                                </p:cTn>
                              </p:par>
                              <p:par>
                                <p:cTn id="26" presetID="9" presetClass="emph" presetSubtype="0" nodeType="withEffect">
                                  <p:stCondLst>
                                    <p:cond delay="0"/>
                                  </p:stCondLst>
                                  <p:childTnLst>
                                    <p:set>
                                      <p:cBhvr>
                                        <p:cTn id="27" dur="indefinite"/>
                                        <p:tgtEl>
                                          <p:spTgt spid="7"/>
                                        </p:tgtEl>
                                        <p:attrNameLst>
                                          <p:attrName>style.opacity</p:attrName>
                                        </p:attrNameLst>
                                      </p:cBhvr>
                                      <p:to>
                                        <p:strVal val="0.25"/>
                                      </p:to>
                                    </p:set>
                                    <p:animEffect filter="image" prLst="opacity: 0.25">
                                      <p:cBhvr rctx="IE">
                                        <p:cTn id="28" dur="indefinite"/>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2585-18DE-8738-AFCD-6290888EE95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B9553FB-A04E-A8DB-A2CB-D03EE3876436}"/>
              </a:ext>
            </a:extLst>
          </p:cNvPr>
          <p:cNvSpPr>
            <a:spLocks noGrp="1"/>
          </p:cNvSpPr>
          <p:nvPr>
            <p:ph type="title"/>
          </p:nvPr>
        </p:nvSpPr>
        <p:spPr/>
        <p:txBody>
          <a:bodyPr/>
          <a:lstStyle/>
          <a:p>
            <a:r>
              <a:rPr lang="fr-FR" dirty="0"/>
              <a:t>Agenda(</a:t>
            </a:r>
            <a:r>
              <a:rPr lang="fr-FR" dirty="0" err="1"/>
              <a:t>ish</a:t>
            </a:r>
            <a:r>
              <a:rPr lang="fr-FR" dirty="0"/>
              <a:t>..)</a:t>
            </a:r>
            <a:endParaRPr lang="en-GB" dirty="0"/>
          </a:p>
        </p:txBody>
      </p:sp>
      <p:sp>
        <p:nvSpPr>
          <p:cNvPr id="3" name="Espace réservé du contenu 2">
            <a:extLst>
              <a:ext uri="{FF2B5EF4-FFF2-40B4-BE49-F238E27FC236}">
                <a16:creationId xmlns:a16="http://schemas.microsoft.com/office/drawing/2014/main" id="{B0E8EE2D-0160-D172-76F1-E1943F656824}"/>
              </a:ext>
            </a:extLst>
          </p:cNvPr>
          <p:cNvSpPr>
            <a:spLocks noGrp="1"/>
          </p:cNvSpPr>
          <p:nvPr>
            <p:ph idx="1"/>
          </p:nvPr>
        </p:nvSpPr>
        <p:spPr/>
        <p:txBody>
          <a:bodyPr>
            <a:normAutofit lnSpcReduction="10000"/>
          </a:bodyPr>
          <a:lstStyle/>
          <a:p>
            <a:pPr>
              <a:buFont typeface="Wingdings" panose="05000000000000000000" pitchFamily="2" charset="2"/>
              <a:buChar char="§"/>
            </a:pPr>
            <a:r>
              <a:rPr lang="en-GB" dirty="0"/>
              <a:t>Setup</a:t>
            </a:r>
          </a:p>
          <a:p>
            <a:pPr lvl="1"/>
            <a:r>
              <a:rPr lang="en-GB" dirty="0"/>
              <a:t>not setup.exe – config </a:t>
            </a:r>
            <a:r>
              <a:rPr lang="en-US" dirty="0"/>
              <a:t>😉</a:t>
            </a:r>
            <a:endParaRPr lang="en-GB" dirty="0"/>
          </a:p>
          <a:p>
            <a:pPr>
              <a:buFont typeface="Wingdings" panose="05000000000000000000" pitchFamily="2" charset="2"/>
              <a:buChar char="§"/>
            </a:pPr>
            <a:r>
              <a:rPr lang="en-GB" dirty="0"/>
              <a:t>Add and restore code</a:t>
            </a:r>
          </a:p>
          <a:p>
            <a:pPr lvl="1"/>
            <a:r>
              <a:rPr lang="en-GB" dirty="0"/>
              <a:t>more than just “add”</a:t>
            </a:r>
          </a:p>
          <a:p>
            <a:r>
              <a:rPr lang="en-GB" dirty="0"/>
              <a:t>Maintenance</a:t>
            </a:r>
          </a:p>
          <a:p>
            <a:pPr lvl="1"/>
            <a:r>
              <a:rPr lang="en-GB" dirty="0"/>
              <a:t>Git – not just for versioning!</a:t>
            </a:r>
          </a:p>
          <a:p>
            <a:pPr>
              <a:buFont typeface="Wingdings" panose="05000000000000000000" pitchFamily="2" charset="2"/>
              <a:buChar char="§"/>
            </a:pPr>
            <a:r>
              <a:rPr lang="en-GB" dirty="0"/>
              <a:t>Cool stuff</a:t>
            </a:r>
          </a:p>
          <a:p>
            <a:pPr lvl="1"/>
            <a:r>
              <a:rPr lang="en-GB" dirty="0"/>
              <a:t>(coolness may vary based on personal preferences…)</a:t>
            </a:r>
          </a:p>
        </p:txBody>
      </p:sp>
    </p:spTree>
    <p:extLst>
      <p:ext uri="{BB962C8B-B14F-4D97-AF65-F5344CB8AC3E}">
        <p14:creationId xmlns:p14="http://schemas.microsoft.com/office/powerpoint/2010/main" val="428588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72C1-A0F1-C9B2-CD3E-EF666FA90B9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0AB83DB-39D5-491C-0C92-68BDA78C0498}"/>
              </a:ext>
            </a:extLst>
          </p:cNvPr>
          <p:cNvSpPr>
            <a:spLocks noGrp="1"/>
          </p:cNvSpPr>
          <p:nvPr>
            <p:ph type="title"/>
          </p:nvPr>
        </p:nvSpPr>
        <p:spPr/>
        <p:txBody>
          <a:bodyPr/>
          <a:lstStyle/>
          <a:p>
            <a:r>
              <a:rPr lang="fr-FR" dirty="0"/>
              <a:t>Pre session Q&amp;A</a:t>
            </a:r>
            <a:endParaRPr lang="en-GB" dirty="0"/>
          </a:p>
        </p:txBody>
      </p:sp>
      <p:pic>
        <p:nvPicPr>
          <p:cNvPr id="7" name="Content Placeholder 6">
            <a:extLst>
              <a:ext uri="{FF2B5EF4-FFF2-40B4-BE49-F238E27FC236}">
                <a16:creationId xmlns:a16="http://schemas.microsoft.com/office/drawing/2014/main" id="{467203C5-CBFA-0279-BBEF-479BE55F3DBB}"/>
              </a:ext>
            </a:extLst>
          </p:cNvPr>
          <p:cNvPicPr>
            <a:picLocks noGrp="1" noChangeAspect="1"/>
          </p:cNvPicPr>
          <p:nvPr>
            <p:ph idx="1"/>
          </p:nvPr>
        </p:nvPicPr>
        <p:blipFill>
          <a:blip r:embed="rId3"/>
          <a:stretch>
            <a:fillRect/>
          </a:stretch>
        </p:blipFill>
        <p:spPr>
          <a:xfrm>
            <a:off x="2209191" y="2281791"/>
            <a:ext cx="7220958" cy="3439005"/>
          </a:xfrm>
        </p:spPr>
      </p:pic>
    </p:spTree>
    <p:extLst>
      <p:ext uri="{BB962C8B-B14F-4D97-AF65-F5344CB8AC3E}">
        <p14:creationId xmlns:p14="http://schemas.microsoft.com/office/powerpoint/2010/main" val="54561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2373630" cy="3685322"/>
          </a:xfrm>
        </p:spPr>
        <p:txBody>
          <a:bodyPr/>
          <a:lstStyle/>
          <a:p>
            <a:r>
              <a:rPr lang="en-GB" dirty="0"/>
              <a:t>Config.</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C9B31-E46C-63FE-0CE8-46CF3A7639F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D53976-C8E9-76B4-BAAB-897305A78D43}"/>
              </a:ext>
            </a:extLst>
          </p:cNvPr>
          <p:cNvSpPr>
            <a:spLocks noGrp="1"/>
          </p:cNvSpPr>
          <p:nvPr>
            <p:ph type="title"/>
          </p:nvPr>
        </p:nvSpPr>
        <p:spPr/>
        <p:txBody>
          <a:bodyPr>
            <a:normAutofit/>
          </a:bodyPr>
          <a:lstStyle/>
          <a:p>
            <a:r>
              <a:rPr lang="fr-FR" dirty="0"/>
              <a:t>Heads, </a:t>
            </a:r>
            <a:r>
              <a:rPr lang="fr-FR" dirty="0" err="1"/>
              <a:t>coders</a:t>
            </a:r>
            <a:r>
              <a:rPr lang="fr-FR" dirty="0"/>
              <a:t>, </a:t>
            </a:r>
            <a:r>
              <a:rPr lang="fr-FR" dirty="0" err="1"/>
              <a:t>refs</a:t>
            </a:r>
            <a:r>
              <a:rPr lang="fr-FR" dirty="0"/>
              <a:t> and </a:t>
            </a:r>
            <a:r>
              <a:rPr lang="fr-FR" dirty="0" err="1"/>
              <a:t>toes</a:t>
            </a:r>
            <a:r>
              <a:rPr lang="fr-FR" dirty="0"/>
              <a:t>..</a:t>
            </a:r>
            <a:endParaRPr lang="en-GB" dirty="0"/>
          </a:p>
        </p:txBody>
      </p:sp>
      <p:sp>
        <p:nvSpPr>
          <p:cNvPr id="3" name="Espace réservé du contenu 2">
            <a:extLst>
              <a:ext uri="{FF2B5EF4-FFF2-40B4-BE49-F238E27FC236}">
                <a16:creationId xmlns:a16="http://schemas.microsoft.com/office/drawing/2014/main" id="{5A0A93CD-E2D3-2A29-77B5-C7ED44C4C525}"/>
              </a:ext>
            </a:extLst>
          </p:cNvPr>
          <p:cNvSpPr>
            <a:spLocks noGrp="1"/>
          </p:cNvSpPr>
          <p:nvPr>
            <p:ph idx="1"/>
          </p:nvPr>
        </p:nvSpPr>
        <p:spPr/>
        <p:txBody>
          <a:bodyPr>
            <a:normAutofit fontScale="85000" lnSpcReduction="20000"/>
          </a:bodyPr>
          <a:lstStyle/>
          <a:p>
            <a:pPr>
              <a:buFont typeface="Wingdings" panose="05000000000000000000" pitchFamily="2" charset="2"/>
              <a:buChar char="§"/>
            </a:pPr>
            <a:r>
              <a:rPr lang="en-GB" dirty="0"/>
              <a:t>Refs</a:t>
            </a:r>
          </a:p>
          <a:p>
            <a:pPr lvl="1"/>
            <a:r>
              <a:rPr lang="en-GB" dirty="0"/>
              <a:t>References – a pointer to any tag, branch, PR, and more</a:t>
            </a:r>
          </a:p>
          <a:p>
            <a:pPr lvl="1"/>
            <a:r>
              <a:rPr lang="en-GB" dirty="0"/>
              <a:t>/refs/&lt;head/pull/tag&gt;/&lt;name&gt;</a:t>
            </a:r>
          </a:p>
          <a:p>
            <a:r>
              <a:rPr lang="en-GB" dirty="0"/>
              <a:t>head (lower case)</a:t>
            </a:r>
          </a:p>
          <a:p>
            <a:pPr lvl="1"/>
            <a:r>
              <a:rPr lang="en-GB" dirty="0"/>
              <a:t>Named references to a commit at a branch tip</a:t>
            </a:r>
          </a:p>
          <a:p>
            <a:pPr lvl="1"/>
            <a:r>
              <a:rPr lang="en-GB" dirty="0"/>
              <a:t>/refs/heads/&lt;branch name&gt;</a:t>
            </a:r>
          </a:p>
          <a:p>
            <a:pPr>
              <a:buFont typeface="Wingdings" panose="05000000000000000000" pitchFamily="2" charset="2"/>
              <a:buChar char="§"/>
            </a:pPr>
            <a:r>
              <a:rPr lang="en-GB" dirty="0"/>
              <a:t>HEAD (upper case)</a:t>
            </a:r>
          </a:p>
          <a:p>
            <a:pPr lvl="1"/>
            <a:r>
              <a:rPr lang="en-GB" dirty="0"/>
              <a:t>Current branch – reference to </a:t>
            </a:r>
            <a:r>
              <a:rPr lang="en-GB" i="1" dirty="0"/>
              <a:t>a</a:t>
            </a:r>
            <a:r>
              <a:rPr lang="en-GB" dirty="0"/>
              <a:t> head</a:t>
            </a:r>
          </a:p>
          <a:p>
            <a:pPr lvl="1"/>
            <a:r>
              <a:rPr lang="en-GB" dirty="0"/>
              <a:t>@ - “alias” for HEAD</a:t>
            </a:r>
          </a:p>
          <a:p>
            <a:pPr lvl="1"/>
            <a:r>
              <a:rPr lang="en-GB" dirty="0"/>
              <a:t>~&lt;n&gt; - </a:t>
            </a:r>
            <a:r>
              <a:rPr lang="en-GB" dirty="0" err="1"/>
              <a:t>e.g</a:t>
            </a:r>
            <a:r>
              <a:rPr lang="en-GB" dirty="0"/>
              <a:t> HEAD~2</a:t>
            </a:r>
          </a:p>
          <a:p>
            <a:pPr lvl="1"/>
            <a:r>
              <a:rPr lang="en-GB" dirty="0"/>
              <a:t>^&lt;n&gt; - </a:t>
            </a:r>
            <a:r>
              <a:rPr lang="en-GB" dirty="0" err="1"/>
              <a:t>e.g</a:t>
            </a:r>
            <a:r>
              <a:rPr lang="en-GB" dirty="0"/>
              <a:t> HEAD^2 - https://git-scm.com/docs/gitrevisions</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4105906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14CE-A102-3CE5-0846-248CA5AC0AE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3BCDD7-B69B-301A-558E-4D2ECF479015}"/>
              </a:ext>
            </a:extLst>
          </p:cNvPr>
          <p:cNvSpPr>
            <a:spLocks noGrp="1"/>
          </p:cNvSpPr>
          <p:nvPr>
            <p:ph type="title"/>
          </p:nvPr>
        </p:nvSpPr>
        <p:spPr/>
        <p:txBody>
          <a:bodyPr/>
          <a:lstStyle/>
          <a:p>
            <a:r>
              <a:rPr lang="fr-FR" dirty="0"/>
              <a:t>…</a:t>
            </a:r>
            <a:r>
              <a:rPr lang="fr-FR" dirty="0" err="1"/>
              <a:t>Why’s</a:t>
            </a:r>
            <a:r>
              <a:rPr lang="fr-FR" dirty="0"/>
              <a:t> and </a:t>
            </a:r>
            <a:r>
              <a:rPr lang="fr-FR" dirty="0" err="1"/>
              <a:t>Where’s</a:t>
            </a:r>
            <a:r>
              <a:rPr lang="fr-FR" dirty="0"/>
              <a:t>…</a:t>
            </a:r>
            <a:endParaRPr lang="en-GB" dirty="0"/>
          </a:p>
        </p:txBody>
      </p:sp>
      <p:sp>
        <p:nvSpPr>
          <p:cNvPr id="3" name="Espace réservé du contenu 2">
            <a:extLst>
              <a:ext uri="{FF2B5EF4-FFF2-40B4-BE49-F238E27FC236}">
                <a16:creationId xmlns:a16="http://schemas.microsoft.com/office/drawing/2014/main" id="{268BC422-B226-CAA3-2460-1B169C6611A4}"/>
              </a:ext>
            </a:extLst>
          </p:cNvPr>
          <p:cNvSpPr>
            <a:spLocks noGrp="1"/>
          </p:cNvSpPr>
          <p:nvPr>
            <p:ph idx="1"/>
          </p:nvPr>
        </p:nvSpPr>
        <p:spPr/>
        <p:txBody>
          <a:bodyPr>
            <a:normAutofit/>
          </a:bodyPr>
          <a:lstStyle/>
          <a:p>
            <a:r>
              <a:rPr lang="en-GB" dirty="0"/>
              <a:t>Modified – Working Directory</a:t>
            </a:r>
          </a:p>
          <a:p>
            <a:pPr lvl="1"/>
            <a:r>
              <a:rPr lang="en-GB" dirty="0"/>
              <a:t>You changed your file, but have not committed any </a:t>
            </a:r>
            <a:r>
              <a:rPr lang="en-GB" dirty="0" err="1"/>
              <a:t>chages</a:t>
            </a:r>
            <a:endParaRPr lang="en-GB" dirty="0"/>
          </a:p>
          <a:p>
            <a:r>
              <a:rPr lang="en-GB" dirty="0"/>
              <a:t>Staged – Staging Area, Index</a:t>
            </a:r>
          </a:p>
          <a:p>
            <a:pPr lvl="1"/>
            <a:r>
              <a:rPr lang="en-GB" dirty="0"/>
              <a:t>You have changes, added using “git add” but not committed</a:t>
            </a:r>
          </a:p>
          <a:p>
            <a:r>
              <a:rPr lang="en-GB" dirty="0"/>
              <a:t>Committed - HEAD</a:t>
            </a:r>
          </a:p>
          <a:p>
            <a:pPr lvl="1"/>
            <a:r>
              <a:rPr lang="en-GB" dirty="0"/>
              <a:t>Snapshot taken</a:t>
            </a:r>
          </a:p>
        </p:txBody>
      </p:sp>
    </p:spTree>
    <p:extLst>
      <p:ext uri="{BB962C8B-B14F-4D97-AF65-F5344CB8AC3E}">
        <p14:creationId xmlns:p14="http://schemas.microsoft.com/office/powerpoint/2010/main" val="35704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6CDB2-8707-E4CF-D688-D2DD878FB4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BB5F705-9033-8F2F-D9B0-9F16FDF844B4}"/>
              </a:ext>
            </a:extLst>
          </p:cNvPr>
          <p:cNvSpPr>
            <a:spLocks noGrp="1"/>
          </p:cNvSpPr>
          <p:nvPr>
            <p:ph type="title"/>
          </p:nvPr>
        </p:nvSpPr>
        <p:spPr/>
        <p:txBody>
          <a:bodyPr>
            <a:normAutofit/>
          </a:bodyPr>
          <a:lstStyle/>
          <a:p>
            <a:r>
              <a:rPr lang="fr-FR" dirty="0"/>
              <a:t>.. And </a:t>
            </a:r>
            <a:r>
              <a:rPr lang="fr-FR" sz="1100" dirty="0"/>
              <a:t>(</a:t>
            </a:r>
            <a:r>
              <a:rPr lang="fr-FR" sz="1100" dirty="0" err="1"/>
              <a:t>something</a:t>
            </a:r>
            <a:r>
              <a:rPr lang="fr-FR" sz="1100" dirty="0"/>
              <a:t> </a:t>
            </a:r>
            <a:r>
              <a:rPr lang="fr-FR" sz="1100" dirty="0" err="1"/>
              <a:t>that</a:t>
            </a:r>
            <a:r>
              <a:rPr lang="fr-FR" sz="1100" dirty="0"/>
              <a:t> </a:t>
            </a:r>
            <a:r>
              <a:rPr lang="fr-FR" sz="1100" dirty="0" err="1"/>
              <a:t>rhymes</a:t>
            </a:r>
            <a:r>
              <a:rPr lang="fr-FR" sz="1100" dirty="0"/>
              <a:t> </a:t>
            </a:r>
            <a:r>
              <a:rPr lang="fr-FR" sz="1100" dirty="0" err="1"/>
              <a:t>with</a:t>
            </a:r>
            <a:r>
              <a:rPr lang="fr-FR" sz="1100" dirty="0"/>
              <a:t> </a:t>
            </a:r>
            <a:r>
              <a:rPr lang="fr-FR" sz="1100" dirty="0" err="1"/>
              <a:t>mouths</a:t>
            </a:r>
            <a:r>
              <a:rPr lang="fr-FR" sz="1100" dirty="0"/>
              <a:t>)</a:t>
            </a:r>
            <a:r>
              <a:rPr lang="fr-FR" dirty="0"/>
              <a:t> and </a:t>
            </a:r>
            <a:r>
              <a:rPr lang="fr-FR" dirty="0" err="1"/>
              <a:t>remotes</a:t>
            </a:r>
            <a:r>
              <a:rPr lang="fr-FR" dirty="0"/>
              <a:t>.</a:t>
            </a:r>
            <a:endParaRPr lang="en-GB" sz="1100" dirty="0"/>
          </a:p>
        </p:txBody>
      </p:sp>
      <p:sp>
        <p:nvSpPr>
          <p:cNvPr id="3" name="Espace réservé du contenu 2">
            <a:extLst>
              <a:ext uri="{FF2B5EF4-FFF2-40B4-BE49-F238E27FC236}">
                <a16:creationId xmlns:a16="http://schemas.microsoft.com/office/drawing/2014/main" id="{4D13801C-941E-B829-CB66-DE489B2E5D0C}"/>
              </a:ext>
            </a:extLst>
          </p:cNvPr>
          <p:cNvSpPr>
            <a:spLocks noGrp="1"/>
          </p:cNvSpPr>
          <p:nvPr>
            <p:ph idx="1"/>
          </p:nvPr>
        </p:nvSpPr>
        <p:spPr/>
        <p:txBody>
          <a:bodyPr>
            <a:normAutofit/>
          </a:bodyPr>
          <a:lstStyle/>
          <a:p>
            <a:r>
              <a:rPr lang="en-GB" dirty="0"/>
              <a:t>Local</a:t>
            </a:r>
          </a:p>
          <a:p>
            <a:pPr lvl="1"/>
            <a:r>
              <a:rPr lang="en-GB" dirty="0"/>
              <a:t>Everything you fetched</a:t>
            </a:r>
          </a:p>
          <a:p>
            <a:r>
              <a:rPr lang="en-GB" dirty="0"/>
              <a:t>Remote</a:t>
            </a:r>
          </a:p>
          <a:p>
            <a:pPr lvl="1"/>
            <a:r>
              <a:rPr lang="en-GB" dirty="0"/>
              <a:t>Where you “push” stuff</a:t>
            </a:r>
          </a:p>
          <a:p>
            <a:r>
              <a:rPr lang="en-GB" dirty="0"/>
              <a:t>Upstream</a:t>
            </a:r>
          </a:p>
          <a:p>
            <a:pPr lvl="1"/>
            <a:r>
              <a:rPr lang="en-GB" dirty="0"/>
              <a:t>GitHub(?) invention for additional remote(s)</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425242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F2D7-3570-3DC7-6D13-CF37806152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F458E9-2F65-2C63-BE33-8C8EF90EDF99}"/>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B8D20A58-6B21-AF7F-E9EA-4F07F0F6FD8F}"/>
              </a:ext>
            </a:extLst>
          </p:cNvPr>
          <p:cNvSpPr>
            <a:spLocks noGrp="1"/>
          </p:cNvSpPr>
          <p:nvPr>
            <p:ph type="body" idx="1"/>
          </p:nvPr>
        </p:nvSpPr>
        <p:spPr>
          <a:xfrm>
            <a:off x="831850" y="1653758"/>
            <a:ext cx="2084070" cy="1500187"/>
          </a:xfrm>
        </p:spPr>
        <p:txBody>
          <a:bodyPr/>
          <a:lstStyle/>
          <a:p>
            <a:r>
              <a:rPr lang="en-GB" dirty="0"/>
              <a:t>Add and delete stuff</a:t>
            </a:r>
          </a:p>
        </p:txBody>
      </p:sp>
      <p:pic>
        <p:nvPicPr>
          <p:cNvPr id="9" name="Picture 9">
            <a:extLst>
              <a:ext uri="{FF2B5EF4-FFF2-40B4-BE49-F238E27FC236}">
                <a16:creationId xmlns:a16="http://schemas.microsoft.com/office/drawing/2014/main" id="{F1612859-46D8-1480-A3AB-4939D2EABFC1}"/>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7865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4C37-A19C-D1F6-8A81-4B99D57BE78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A56FF5A-FCB8-5E67-1A3C-D7FC0742E281}"/>
              </a:ext>
            </a:extLst>
          </p:cNvPr>
          <p:cNvSpPr>
            <a:spLocks noGrp="1"/>
          </p:cNvSpPr>
          <p:nvPr>
            <p:ph type="title"/>
          </p:nvPr>
        </p:nvSpPr>
        <p:spPr/>
        <p:txBody>
          <a:bodyPr/>
          <a:lstStyle/>
          <a:p>
            <a:r>
              <a:rPr lang="fr-FR" dirty="0"/>
              <a:t>Git </a:t>
            </a:r>
            <a:r>
              <a:rPr lang="fr-FR" dirty="0" err="1"/>
              <a:t>behind</a:t>
            </a:r>
            <a:r>
              <a:rPr lang="fr-FR" dirty="0"/>
              <a:t> the </a:t>
            </a:r>
            <a:r>
              <a:rPr lang="fr-FR" dirty="0" err="1"/>
              <a:t>curtains</a:t>
            </a:r>
            <a:endParaRPr lang="en-GB" dirty="0"/>
          </a:p>
        </p:txBody>
      </p:sp>
      <p:sp>
        <p:nvSpPr>
          <p:cNvPr id="3" name="Espace réservé du contenu 2">
            <a:extLst>
              <a:ext uri="{FF2B5EF4-FFF2-40B4-BE49-F238E27FC236}">
                <a16:creationId xmlns:a16="http://schemas.microsoft.com/office/drawing/2014/main" id="{C8D073D0-6CEE-FD77-6FCC-9E48A121B107}"/>
              </a:ext>
            </a:extLst>
          </p:cNvPr>
          <p:cNvSpPr>
            <a:spLocks noGrp="1"/>
          </p:cNvSpPr>
          <p:nvPr>
            <p:ph idx="1"/>
          </p:nvPr>
        </p:nvSpPr>
        <p:spPr/>
        <p:txBody>
          <a:bodyPr>
            <a:normAutofit/>
          </a:bodyPr>
          <a:lstStyle/>
          <a:p>
            <a:pPr>
              <a:buFont typeface="Wingdings" panose="05000000000000000000" pitchFamily="2" charset="2"/>
              <a:buChar char="§"/>
            </a:pPr>
            <a:r>
              <a:rPr lang="en-GB" dirty="0"/>
              <a:t>Each repo is worth the same</a:t>
            </a:r>
          </a:p>
          <a:p>
            <a:pPr lvl="1"/>
            <a:r>
              <a:rPr lang="en-GB" dirty="0"/>
              <a:t>Which means “remote” is just what your computer knows from your server/host</a:t>
            </a:r>
          </a:p>
          <a:p>
            <a:pPr>
              <a:buFont typeface="Wingdings" panose="05000000000000000000" pitchFamily="2" charset="2"/>
              <a:buChar char="§"/>
            </a:pPr>
            <a:r>
              <a:rPr lang="en-GB" dirty="0"/>
              <a:t>Object based.. (Not Object oriented 😉)</a:t>
            </a:r>
          </a:p>
          <a:p>
            <a:pPr lvl="1"/>
            <a:r>
              <a:rPr lang="en-GB" dirty="0"/>
              <a:t>I write Blobs, not </a:t>
            </a:r>
            <a:r>
              <a:rPr lang="en-GB" dirty="0" err="1"/>
              <a:t>filethingies</a:t>
            </a:r>
            <a:endParaRPr lang="en-GB" dirty="0"/>
          </a:p>
          <a:p>
            <a:pPr>
              <a:buFont typeface="Wingdings" panose="05000000000000000000" pitchFamily="2" charset="2"/>
              <a:buChar char="§"/>
            </a:pPr>
            <a:r>
              <a:rPr lang="en-GB" dirty="0"/>
              <a:t>git clone --bare $</a:t>
            </a:r>
            <a:r>
              <a:rPr lang="en-GB" dirty="0" err="1"/>
              <a:t>remoteUrl</a:t>
            </a:r>
            <a:endParaRPr lang="en-GB" dirty="0"/>
          </a:p>
          <a:p>
            <a:pPr>
              <a:buFont typeface="Wingdings" panose="05000000000000000000" pitchFamily="2" charset="2"/>
              <a:buChar char="§"/>
            </a:pPr>
            <a:endParaRPr lang="en-GB" dirty="0"/>
          </a:p>
        </p:txBody>
      </p:sp>
    </p:spTree>
    <p:extLst>
      <p:ext uri="{BB962C8B-B14F-4D97-AF65-F5344CB8AC3E}">
        <p14:creationId xmlns:p14="http://schemas.microsoft.com/office/powerpoint/2010/main" val="496123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980D7-E023-218D-C702-A7D203262D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A3AE39-273C-4274-B4F7-C270E2B8208E}"/>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14933DC1-9ACF-87FB-B78E-08D3020B656F}"/>
              </a:ext>
            </a:extLst>
          </p:cNvPr>
          <p:cNvSpPr>
            <a:spLocks noGrp="1"/>
          </p:cNvSpPr>
          <p:nvPr>
            <p:ph type="body" idx="1"/>
          </p:nvPr>
        </p:nvSpPr>
        <p:spPr>
          <a:xfrm>
            <a:off x="831850" y="1653758"/>
            <a:ext cx="10515600" cy="1500187"/>
          </a:xfrm>
        </p:spPr>
        <p:txBody>
          <a:bodyPr/>
          <a:lstStyle/>
          <a:p>
            <a:r>
              <a:rPr lang="en-GB" dirty="0"/>
              <a:t>Maintenance</a:t>
            </a:r>
          </a:p>
        </p:txBody>
      </p:sp>
      <p:pic>
        <p:nvPicPr>
          <p:cNvPr id="9" name="Picture 9">
            <a:extLst>
              <a:ext uri="{FF2B5EF4-FFF2-40B4-BE49-F238E27FC236}">
                <a16:creationId xmlns:a16="http://schemas.microsoft.com/office/drawing/2014/main" id="{27425BC1-0AA9-15C9-7579-D96FA180BB6C}"/>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2324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1BBEC0-A27D-3452-31C1-FAE47EE8784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E5822E1-45ED-AD4D-6368-2520434D638A}"/>
              </a:ext>
            </a:extLst>
          </p:cNvPr>
          <p:cNvSpPr>
            <a:spLocks noGrp="1"/>
          </p:cNvSpPr>
          <p:nvPr>
            <p:ph type="title"/>
          </p:nvPr>
        </p:nvSpPr>
        <p:spPr/>
        <p:txBody>
          <a:bodyPr>
            <a:normAutofit fontScale="90000"/>
          </a:bodyPr>
          <a:lstStyle/>
          <a:p>
            <a:r>
              <a:rPr lang="en-GB" dirty="0" err="1"/>
              <a:t>Saveinskaw</a:t>
            </a:r>
            <a:r>
              <a:rPr lang="en-GB" dirty="0"/>
              <a:t> fur </a:t>
            </a:r>
            <a:r>
              <a:rPr lang="en-GB" dirty="0" err="1"/>
              <a:t>neebewrjere</a:t>
            </a:r>
            <a:r>
              <a:rPr lang="en-GB" dirty="0"/>
              <a:t> - </a:t>
            </a:r>
            <a:br>
              <a:rPr lang="en-GB" dirty="0"/>
            </a:br>
            <a:r>
              <a:rPr lang="en-GB" dirty="0"/>
              <a:t>Swedish for beginners</a:t>
            </a:r>
          </a:p>
        </p:txBody>
      </p:sp>
      <p:sp>
        <p:nvSpPr>
          <p:cNvPr id="3" name="Espace réservé du contenu 2">
            <a:extLst>
              <a:ext uri="{FF2B5EF4-FFF2-40B4-BE49-F238E27FC236}">
                <a16:creationId xmlns:a16="http://schemas.microsoft.com/office/drawing/2014/main" id="{A84A5469-523C-AAC9-D7C0-66FFBD59452F}"/>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GB" dirty="0"/>
              <a:t>Awk-ah fin-</a:t>
            </a:r>
            <a:r>
              <a:rPr lang="en-GB" dirty="0" err="1"/>
              <a:t>lawnds</a:t>
            </a:r>
            <a:r>
              <a:rPr lang="en-GB" dirty="0"/>
              <a:t> fur-</a:t>
            </a:r>
            <a:r>
              <a:rPr lang="en-GB" dirty="0" err="1"/>
              <a:t>jahw</a:t>
            </a:r>
            <a:endParaRPr lang="en-GB" dirty="0"/>
          </a:p>
          <a:p>
            <a:pPr lvl="1"/>
            <a:r>
              <a:rPr lang="en-GB" dirty="0"/>
              <a:t>Going by boat to </a:t>
            </a:r>
            <a:r>
              <a:rPr lang="en-GB" dirty="0" err="1"/>
              <a:t>finland</a:t>
            </a:r>
            <a:endParaRPr lang="en-GB" dirty="0"/>
          </a:p>
          <a:p>
            <a:r>
              <a:rPr lang="en-GB" dirty="0"/>
              <a:t>Raw-</a:t>
            </a:r>
            <a:r>
              <a:rPr lang="en-GB" dirty="0" err="1"/>
              <a:t>gahr</a:t>
            </a:r>
            <a:r>
              <a:rPr lang="en-GB" dirty="0"/>
              <a:t> jay-vell</a:t>
            </a:r>
          </a:p>
          <a:p>
            <a:pPr lvl="1"/>
            <a:r>
              <a:rPr lang="en-GB" dirty="0"/>
              <a:t>Old American car fan</a:t>
            </a:r>
          </a:p>
          <a:p>
            <a:r>
              <a:rPr lang="en-GB" dirty="0"/>
              <a:t>Schawk </a:t>
            </a:r>
            <a:r>
              <a:rPr lang="en-GB" dirty="0" err="1"/>
              <a:t>rewtig</a:t>
            </a:r>
            <a:r>
              <a:rPr lang="en-GB" dirty="0"/>
              <a:t> </a:t>
            </a:r>
            <a:r>
              <a:rPr lang="en-GB" dirty="0" err="1"/>
              <a:t>mawler</a:t>
            </a:r>
            <a:r>
              <a:rPr lang="en-GB" dirty="0"/>
              <a:t> </a:t>
            </a:r>
            <a:r>
              <a:rPr lang="en-GB" dirty="0" err="1"/>
              <a:t>fergh</a:t>
            </a:r>
            <a:endParaRPr lang="en-GB" dirty="0"/>
          </a:p>
          <a:p>
            <a:pPr lvl="1"/>
            <a:r>
              <a:rPr lang="en-GB" dirty="0"/>
              <a:t>Checkered paint</a:t>
            </a:r>
          </a:p>
          <a:p>
            <a:r>
              <a:rPr lang="en-GB" dirty="0"/>
              <a:t>Lyst-near paw </a:t>
            </a:r>
            <a:r>
              <a:rPr lang="en-GB" dirty="0" err="1"/>
              <a:t>hurd</a:t>
            </a:r>
            <a:r>
              <a:rPr lang="en-GB" dirty="0"/>
              <a:t> </a:t>
            </a:r>
            <a:r>
              <a:rPr lang="en-GB" dirty="0" err="1"/>
              <a:t>rawkh</a:t>
            </a:r>
            <a:endParaRPr lang="en-GB" dirty="0"/>
          </a:p>
          <a:p>
            <a:pPr lvl="1"/>
            <a:r>
              <a:rPr lang="en-GB" dirty="0"/>
              <a:t>Listening to heavy metal music</a:t>
            </a:r>
          </a:p>
          <a:p>
            <a:r>
              <a:rPr lang="en-GB" dirty="0" err="1"/>
              <a:t>Hewm</a:t>
            </a:r>
            <a:r>
              <a:rPr lang="en-GB" dirty="0"/>
              <a:t> short awk ling-awn </a:t>
            </a:r>
            <a:r>
              <a:rPr lang="en-GB" dirty="0" err="1"/>
              <a:t>dreek-awh</a:t>
            </a:r>
            <a:endParaRPr lang="en-GB" dirty="0"/>
          </a:p>
          <a:p>
            <a:pPr lvl="1"/>
            <a:r>
              <a:rPr lang="en-GB" dirty="0"/>
              <a:t>Moonshine and Lingonberry juice (</a:t>
            </a:r>
            <a:r>
              <a:rPr lang="en-GB" dirty="0" err="1"/>
              <a:t>Vargtass</a:t>
            </a:r>
            <a:r>
              <a:rPr lang="en-GB" dirty="0"/>
              <a:t>!)</a:t>
            </a:r>
          </a:p>
          <a:p>
            <a:endParaRPr lang="en-GB" dirty="0"/>
          </a:p>
        </p:txBody>
      </p:sp>
      <p:pic>
        <p:nvPicPr>
          <p:cNvPr id="5" name="Picture 4" descr="A cruise ship sailing on the water&#10;&#10;AI-generated content may be incorrect.">
            <a:extLst>
              <a:ext uri="{FF2B5EF4-FFF2-40B4-BE49-F238E27FC236}">
                <a16:creationId xmlns:a16="http://schemas.microsoft.com/office/drawing/2014/main" id="{185517B1-D4CF-C4D2-84AF-E9DE86D3E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253" y="1825625"/>
            <a:ext cx="5162620" cy="2903974"/>
          </a:xfrm>
          <a:prstGeom prst="rect">
            <a:avLst/>
          </a:prstGeom>
        </p:spPr>
      </p:pic>
      <p:pic>
        <p:nvPicPr>
          <p:cNvPr id="9" name="Picture 8" descr="A person sitting on the hood of a car&#10;&#10;AI-generated content may be incorrect.">
            <a:extLst>
              <a:ext uri="{FF2B5EF4-FFF2-40B4-BE49-F238E27FC236}">
                <a16:creationId xmlns:a16="http://schemas.microsoft.com/office/drawing/2014/main" id="{7A7922FE-FF94-0048-BD05-8F2002E77F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576" y="1825625"/>
            <a:ext cx="4209065" cy="3156799"/>
          </a:xfrm>
          <a:prstGeom prst="rect">
            <a:avLst/>
          </a:prstGeom>
        </p:spPr>
      </p:pic>
      <p:pic>
        <p:nvPicPr>
          <p:cNvPr id="11" name="Picture 10" descr="Cartoon a cartoon of a gnome&#10;&#10;AI-generated content may be incorrect.">
            <a:extLst>
              <a:ext uri="{FF2B5EF4-FFF2-40B4-BE49-F238E27FC236}">
                <a16:creationId xmlns:a16="http://schemas.microsoft.com/office/drawing/2014/main" id="{6A2B1EC8-8A98-8F7E-B84F-C9F425398A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5575" y="1850600"/>
            <a:ext cx="4209065" cy="3156799"/>
          </a:xfrm>
          <a:prstGeom prst="rect">
            <a:avLst/>
          </a:prstGeom>
        </p:spPr>
      </p:pic>
      <p:pic>
        <p:nvPicPr>
          <p:cNvPr id="13" name="Picture 12" descr="A group of men with their hands up&#10;&#10;AI-generated content may be incorrect.">
            <a:extLst>
              <a:ext uri="{FF2B5EF4-FFF2-40B4-BE49-F238E27FC236}">
                <a16:creationId xmlns:a16="http://schemas.microsoft.com/office/drawing/2014/main" id="{0CE756D9-A854-9944-221A-F70A2F86AB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548" y="1894645"/>
            <a:ext cx="5160325" cy="2765934"/>
          </a:xfrm>
          <a:prstGeom prst="rect">
            <a:avLst/>
          </a:prstGeom>
        </p:spPr>
      </p:pic>
      <p:pic>
        <p:nvPicPr>
          <p:cNvPr id="15" name="Picture 14" descr="A red gas can and a jar of liquid on a table&#10;&#10;AI-generated content may be incorrect.">
            <a:extLst>
              <a:ext uri="{FF2B5EF4-FFF2-40B4-BE49-F238E27FC236}">
                <a16:creationId xmlns:a16="http://schemas.microsoft.com/office/drawing/2014/main" id="{896B5619-120D-2559-38E0-5CA2BF9130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4869" y="1825625"/>
            <a:ext cx="4727387" cy="3162363"/>
          </a:xfrm>
          <a:prstGeom prst="rect">
            <a:avLst/>
          </a:prstGeom>
        </p:spPr>
      </p:pic>
      <p:pic>
        <p:nvPicPr>
          <p:cNvPr id="17" name="Picture 16">
            <a:extLst>
              <a:ext uri="{FF2B5EF4-FFF2-40B4-BE49-F238E27FC236}">
                <a16:creationId xmlns:a16="http://schemas.microsoft.com/office/drawing/2014/main" id="{A481B438-90DA-D8A4-6D13-0C07E6710320}"/>
              </a:ext>
            </a:extLst>
          </p:cNvPr>
          <p:cNvPicPr>
            <a:picLocks noChangeAspect="1"/>
          </p:cNvPicPr>
          <p:nvPr/>
        </p:nvPicPr>
        <p:blipFill>
          <a:blip r:embed="rId8"/>
          <a:stretch>
            <a:fillRect/>
          </a:stretch>
        </p:blipFill>
        <p:spPr>
          <a:xfrm>
            <a:off x="3809681" y="804496"/>
            <a:ext cx="4572638" cy="5249008"/>
          </a:xfrm>
          <a:prstGeom prst="rect">
            <a:avLst/>
          </a:prstGeom>
        </p:spPr>
      </p:pic>
    </p:spTree>
    <p:extLst>
      <p:ext uri="{BB962C8B-B14F-4D97-AF65-F5344CB8AC3E}">
        <p14:creationId xmlns:p14="http://schemas.microsoft.com/office/powerpoint/2010/main" val="208881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9"/>
                                        </p:tgtEl>
                                        <p:attrNameLst>
                                          <p:attrName>style.opacity</p:attrName>
                                        </p:attrNameLst>
                                      </p:cBhvr>
                                      <p:to>
                                        <p:strVal val="0.5"/>
                                      </p:to>
                                    </p:set>
                                    <p:animEffect filter="image" prLst="opacity: 0.5">
                                      <p:cBhvr rctx="IE">
                                        <p:cTn id="36" dur="indefinite"/>
                                        <p:tgtEl>
                                          <p:spTgt spid="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11"/>
                                        </p:tgtEl>
                                        <p:attrNameLst>
                                          <p:attrName>style.opacity</p:attrName>
                                        </p:attrNameLst>
                                      </p:cBhvr>
                                      <p:to>
                                        <p:strVal val="0.5"/>
                                      </p:to>
                                    </p:set>
                                    <p:animEffect filter="image" prLst="opacity: 0.5">
                                      <p:cBhvr rctx="IE">
                                        <p:cTn id="52" dur="indefinite"/>
                                        <p:tgtEl>
                                          <p:spTgt spid="11"/>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500"/>
                                        <p:tgtEl>
                                          <p:spTgt spid="3">
                                            <p:txEl>
                                              <p:pRg st="7" end="7"/>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13"/>
                                        </p:tgtEl>
                                        <p:attrNameLst>
                                          <p:attrName>style.opacity</p:attrName>
                                        </p:attrNameLst>
                                      </p:cBhvr>
                                      <p:to>
                                        <p:strVal val="0.5"/>
                                      </p:to>
                                    </p:set>
                                    <p:animEffect filter="image" prLst="opacity: 0.5">
                                      <p:cBhvr rctx="IE">
                                        <p:cTn id="68" dur="indefinite"/>
                                        <p:tgtEl>
                                          <p:spTgt spid="13"/>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fad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Effect transition="in" filter="fade">
                                      <p:cBhvr>
                                        <p:cTn id="76" dur="500"/>
                                        <p:tgtEl>
                                          <p:spTgt spid="3">
                                            <p:txEl>
                                              <p:pRg st="9" end="9"/>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669B1-BB84-CAF5-0431-543018C7BD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D21B56-D5DB-6488-4764-C71266C8BD93}"/>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D9596F78-ECDA-8572-6A16-5079BE2C235B}"/>
              </a:ext>
            </a:extLst>
          </p:cNvPr>
          <p:cNvSpPr>
            <a:spLocks noGrp="1"/>
          </p:cNvSpPr>
          <p:nvPr>
            <p:ph type="body" idx="1"/>
          </p:nvPr>
        </p:nvSpPr>
        <p:spPr>
          <a:xfrm>
            <a:off x="831850" y="1653758"/>
            <a:ext cx="10515600" cy="1500187"/>
          </a:xfrm>
        </p:spPr>
        <p:txBody>
          <a:bodyPr/>
          <a:lstStyle/>
          <a:p>
            <a:r>
              <a:rPr lang="en-GB" dirty="0"/>
              <a:t>Cool stuff.</a:t>
            </a:r>
          </a:p>
          <a:p>
            <a:endParaRPr lang="en-GB" dirty="0"/>
          </a:p>
          <a:p>
            <a:r>
              <a:rPr lang="en-GB" dirty="0"/>
              <a:t>If we have the time..</a:t>
            </a:r>
          </a:p>
        </p:txBody>
      </p:sp>
      <p:pic>
        <p:nvPicPr>
          <p:cNvPr id="9" name="Picture 9">
            <a:extLst>
              <a:ext uri="{FF2B5EF4-FFF2-40B4-BE49-F238E27FC236}">
                <a16:creationId xmlns:a16="http://schemas.microsoft.com/office/drawing/2014/main" id="{298485B9-F8CF-8D8A-B56E-5DA855F1577D}"/>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6801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D286B-0C55-13FC-F89B-2BEB784201F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AB6F1D-DA74-341D-77D7-8335B30957F0}"/>
              </a:ext>
            </a:extLst>
          </p:cNvPr>
          <p:cNvSpPr>
            <a:spLocks noGrp="1"/>
          </p:cNvSpPr>
          <p:nvPr>
            <p:ph type="title"/>
          </p:nvPr>
        </p:nvSpPr>
        <p:spPr>
          <a:xfrm>
            <a:off x="838200" y="365125"/>
            <a:ext cx="9733280" cy="1325563"/>
          </a:xfrm>
        </p:spPr>
        <p:txBody>
          <a:bodyPr anchor="ctr">
            <a:normAutofit/>
          </a:bodyPr>
          <a:lstStyle/>
          <a:p>
            <a:r>
              <a:rPr lang="fr-FR" dirty="0"/>
              <a:t>Git - </a:t>
            </a:r>
            <a:r>
              <a:rPr lang="fr-FR" dirty="0" err="1"/>
              <a:t>Summary</a:t>
            </a:r>
            <a:endParaRPr lang="en-GB" dirty="0"/>
          </a:p>
        </p:txBody>
      </p:sp>
      <p:sp>
        <p:nvSpPr>
          <p:cNvPr id="3" name="Espace réservé du contenu 2">
            <a:extLst>
              <a:ext uri="{FF2B5EF4-FFF2-40B4-BE49-F238E27FC236}">
                <a16:creationId xmlns:a16="http://schemas.microsoft.com/office/drawing/2014/main" id="{A63E06EF-6F06-30F5-FEF1-0E2B23A85AB5}"/>
              </a:ext>
            </a:extLst>
          </p:cNvPr>
          <p:cNvSpPr>
            <a:spLocks noGrp="1"/>
          </p:cNvSpPr>
          <p:nvPr>
            <p:ph sz="half" idx="1"/>
          </p:nvPr>
        </p:nvSpPr>
        <p:spPr>
          <a:xfrm>
            <a:off x="838200" y="1825625"/>
            <a:ext cx="5181600" cy="4351338"/>
          </a:xfrm>
        </p:spPr>
        <p:txBody>
          <a:bodyPr>
            <a:normAutofit/>
          </a:bodyPr>
          <a:lstStyle/>
          <a:p>
            <a:pPr>
              <a:buFont typeface="Wingdings" panose="05000000000000000000" pitchFamily="2" charset="2"/>
              <a:buChar char="§"/>
            </a:pPr>
            <a:r>
              <a:rPr lang="en-GB" sz="3300" dirty="0"/>
              <a:t>Git is hard…</a:t>
            </a:r>
          </a:p>
          <a:p>
            <a:pPr>
              <a:buFont typeface="Wingdings" panose="05000000000000000000" pitchFamily="2" charset="2"/>
              <a:buChar char="§"/>
            </a:pPr>
            <a:endParaRPr lang="en-GB" sz="3300" dirty="0"/>
          </a:p>
          <a:p>
            <a:pPr>
              <a:buFont typeface="Wingdings" panose="05000000000000000000" pitchFamily="2" charset="2"/>
              <a:buChar char="§"/>
            </a:pPr>
            <a:r>
              <a:rPr lang="en-GB" sz="3300" dirty="0"/>
              <a:t>…a basic understanding of the inners makes it less hard…</a:t>
            </a:r>
          </a:p>
          <a:p>
            <a:pPr>
              <a:buFont typeface="Wingdings" panose="05000000000000000000" pitchFamily="2" charset="2"/>
              <a:buChar char="§"/>
            </a:pPr>
            <a:endParaRPr lang="en-GB" sz="3300" dirty="0"/>
          </a:p>
          <a:p>
            <a:pPr>
              <a:buFont typeface="Wingdings" panose="05000000000000000000" pitchFamily="2" charset="2"/>
              <a:buChar char="§"/>
            </a:pPr>
            <a:r>
              <a:rPr lang="en-GB" sz="3300" dirty="0"/>
              <a:t>... you will still mess up.</a:t>
            </a:r>
          </a:p>
          <a:p>
            <a:pPr lvl="1"/>
            <a:endParaRPr lang="en-GB" sz="3300" dirty="0">
              <a:solidFill>
                <a:schemeClr val="tx1"/>
              </a:solidFill>
            </a:endParaRPr>
          </a:p>
        </p:txBody>
      </p:sp>
      <p:pic>
        <p:nvPicPr>
          <p:cNvPr id="5" name="Picture 4" descr="A cartoon of a person sitting in a chair&#10;&#10;AI-generated content may be incorrect.">
            <a:extLst>
              <a:ext uri="{FF2B5EF4-FFF2-40B4-BE49-F238E27FC236}">
                <a16:creationId xmlns:a16="http://schemas.microsoft.com/office/drawing/2014/main" id="{1D36DDA3-0558-8C23-68A2-1D29C977F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741" y="1825625"/>
            <a:ext cx="2904518" cy="4351338"/>
          </a:xfrm>
          <a:prstGeom prst="rect">
            <a:avLst/>
          </a:prstGeom>
          <a:noFill/>
        </p:spPr>
      </p:pic>
    </p:spTree>
    <p:extLst>
      <p:ext uri="{BB962C8B-B14F-4D97-AF65-F5344CB8AC3E}">
        <p14:creationId xmlns:p14="http://schemas.microsoft.com/office/powerpoint/2010/main" val="1277139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5E2E5-AFFF-0820-D613-7F2E0DF1334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F3CF15AC-DBCD-40E4-7543-7B922AB8330E}"/>
              </a:ext>
            </a:extLst>
          </p:cNvPr>
          <p:cNvPicPr>
            <a:picLocks noChangeAspect="1"/>
          </p:cNvPicPr>
          <p:nvPr/>
        </p:nvPicPr>
        <p:blipFill>
          <a:blip r:embed="rId3"/>
          <a:stretch>
            <a:fillRect/>
          </a:stretch>
        </p:blipFill>
        <p:spPr>
          <a:xfrm>
            <a:off x="789834" y="1328444"/>
            <a:ext cx="10612331" cy="4201111"/>
          </a:xfrm>
          <a:prstGeom prst="rect">
            <a:avLst/>
          </a:prstGeom>
        </p:spPr>
      </p:pic>
    </p:spTree>
    <p:extLst>
      <p:ext uri="{BB962C8B-B14F-4D97-AF65-F5344CB8AC3E}">
        <p14:creationId xmlns:p14="http://schemas.microsoft.com/office/powerpoint/2010/main" val="313684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a:t>Instructions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lnSpcReduction="10000"/>
          </a:bodyPr>
          <a:lstStyle/>
          <a:p>
            <a:r>
              <a:rPr lang="en-GB"/>
              <a:t>Use this template if you want, it’s preferred but not mandatory.</a:t>
            </a:r>
          </a:p>
          <a:p>
            <a:r>
              <a:rPr lang="en-GB"/>
              <a:t>Please make sure our sponsors are mentioned on your first slide after the title.</a:t>
            </a:r>
          </a:p>
          <a:p>
            <a:r>
              <a:rPr lang="en-GB"/>
              <a:t>Do not amend the ratio or the colours of the sponsors’ logo and background.</a:t>
            </a:r>
          </a:p>
          <a:p>
            <a:r>
              <a:rPr lang="en-GB"/>
              <a:t>Update your twitter handle through the master page (see next slides).</a:t>
            </a:r>
          </a:p>
          <a:p>
            <a:endParaRPr lang="en-GB"/>
          </a:p>
        </p:txBody>
      </p:sp>
    </p:spTree>
    <p:extLst>
      <p:ext uri="{BB962C8B-B14F-4D97-AF65-F5344CB8AC3E}">
        <p14:creationId xmlns:p14="http://schemas.microsoft.com/office/powerpoint/2010/main" val="3422363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53C-741E-8349-0EAA-61BB90AA5C8A}"/>
              </a:ext>
            </a:extLst>
          </p:cNvPr>
          <p:cNvSpPr>
            <a:spLocks noGrp="1"/>
          </p:cNvSpPr>
          <p:nvPr>
            <p:ph type="title"/>
          </p:nvPr>
        </p:nvSpPr>
        <p:spPr/>
        <p:txBody>
          <a:bodyPr/>
          <a:lstStyle/>
          <a:p>
            <a:r>
              <a:rPr lang="en-GB"/>
              <a:t>Instruction (Continued)</a:t>
            </a:r>
          </a:p>
        </p:txBody>
      </p:sp>
      <p:sp>
        <p:nvSpPr>
          <p:cNvPr id="3" name="Content Placeholder 2">
            <a:extLst>
              <a:ext uri="{FF2B5EF4-FFF2-40B4-BE49-F238E27FC236}">
                <a16:creationId xmlns:a16="http://schemas.microsoft.com/office/drawing/2014/main" id="{D7E72C65-167D-1927-2A32-0E6E760ABC81}"/>
              </a:ext>
            </a:extLst>
          </p:cNvPr>
          <p:cNvSpPr>
            <a:spLocks noGrp="1"/>
          </p:cNvSpPr>
          <p:nvPr>
            <p:ph idx="1"/>
          </p:nvPr>
        </p:nvSpPr>
        <p:spPr/>
        <p:txBody>
          <a:bodyPr/>
          <a:lstStyle/>
          <a:p>
            <a:r>
              <a:rPr lang="en-GB"/>
              <a:t>The session is 30 min.</a:t>
            </a:r>
          </a:p>
          <a:p>
            <a:r>
              <a:rPr lang="en-GB"/>
              <a:t>Then 15min Q&amp;A.</a:t>
            </a:r>
          </a:p>
          <a:p>
            <a:r>
              <a:rPr lang="en-GB"/>
              <a:t>At the end of your 45 min, please leave the room to the next speaker.</a:t>
            </a:r>
          </a:p>
          <a:p>
            <a:r>
              <a:rPr lang="en-GB"/>
              <a:t>You’re welcome to continue the discussion in the Foyer area.</a:t>
            </a:r>
          </a:p>
        </p:txBody>
      </p:sp>
    </p:spTree>
    <p:extLst>
      <p:ext uri="{BB962C8B-B14F-4D97-AF65-F5344CB8AC3E}">
        <p14:creationId xmlns:p14="http://schemas.microsoft.com/office/powerpoint/2010/main" val="2961006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5F8504-5E64-81CC-A46D-F76242C873BB}"/>
              </a:ext>
            </a:extLst>
          </p:cNvPr>
          <p:cNvSpPr>
            <a:spLocks noGrp="1"/>
          </p:cNvSpPr>
          <p:nvPr>
            <p:ph type="title"/>
          </p:nvPr>
        </p:nvSpPr>
        <p:spPr/>
        <p:txBody>
          <a:bodyPr>
            <a:noAutofit/>
          </a:bodyPr>
          <a:lstStyle/>
          <a:p>
            <a:r>
              <a:rPr lang="fr-FR" sz="3600"/>
              <a:t>Update the twitter </a:t>
            </a:r>
            <a:r>
              <a:rPr lang="fr-FR" sz="3600" err="1"/>
              <a:t>handle</a:t>
            </a:r>
            <a:r>
              <a:rPr lang="fr-FR" sz="3600"/>
              <a:t> on the master slide</a:t>
            </a:r>
            <a:endParaRPr lang="en-GB" sz="3600"/>
          </a:p>
        </p:txBody>
      </p:sp>
      <p:sp>
        <p:nvSpPr>
          <p:cNvPr id="3" name="Espace réservé du contenu 2">
            <a:extLst>
              <a:ext uri="{FF2B5EF4-FFF2-40B4-BE49-F238E27FC236}">
                <a16:creationId xmlns:a16="http://schemas.microsoft.com/office/drawing/2014/main" id="{6730485E-47C1-6161-8B16-E1696FB2022C}"/>
              </a:ext>
            </a:extLst>
          </p:cNvPr>
          <p:cNvSpPr>
            <a:spLocks noGrp="1"/>
          </p:cNvSpPr>
          <p:nvPr>
            <p:ph idx="1"/>
          </p:nvPr>
        </p:nvSpPr>
        <p:spPr/>
        <p:txBody>
          <a:bodyPr>
            <a:normAutofit fontScale="70000" lnSpcReduction="20000"/>
          </a:bodyPr>
          <a:lstStyle/>
          <a:p>
            <a:pPr marL="0" indent="0">
              <a:buNone/>
            </a:pPr>
            <a:r>
              <a:rPr lang="en-GB"/>
              <a:t>To open the slide master:</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To close the Master view:</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fr-FR"/>
              <a:t>If </a:t>
            </a:r>
            <a:r>
              <a:rPr lang="fr-FR" err="1"/>
              <a:t>you</a:t>
            </a:r>
            <a:r>
              <a:rPr lang="fr-FR"/>
              <a:t> </a:t>
            </a:r>
            <a:r>
              <a:rPr lang="fr-FR" err="1"/>
              <a:t>need</a:t>
            </a:r>
            <a:r>
              <a:rPr lang="fr-FR"/>
              <a:t> </a:t>
            </a:r>
            <a:r>
              <a:rPr lang="fr-FR" err="1"/>
              <a:t>any</a:t>
            </a:r>
            <a:r>
              <a:rPr lang="fr-FR"/>
              <a:t> help, do not </a:t>
            </a:r>
            <a:r>
              <a:rPr lang="fr-FR" err="1"/>
              <a:t>hesitate</a:t>
            </a:r>
            <a:r>
              <a:rPr lang="fr-FR"/>
              <a:t> to email us at </a:t>
            </a:r>
            <a:r>
              <a:rPr lang="fr-FR">
                <a:hlinkClick r:id="rId2"/>
              </a:rPr>
              <a:t>psconfeu@synedgy.com</a:t>
            </a:r>
            <a:r>
              <a:rPr lang="fr-FR"/>
              <a:t> </a:t>
            </a:r>
            <a:endParaRPr lang="en-GB"/>
          </a:p>
          <a:p>
            <a:pPr marL="0" indent="0">
              <a:buNone/>
            </a:pPr>
            <a:endParaRPr lang="en-GB"/>
          </a:p>
        </p:txBody>
      </p:sp>
      <p:pic>
        <p:nvPicPr>
          <p:cNvPr id="5" name="Picture 4">
            <a:extLst>
              <a:ext uri="{FF2B5EF4-FFF2-40B4-BE49-F238E27FC236}">
                <a16:creationId xmlns:a16="http://schemas.microsoft.com/office/drawing/2014/main" id="{E3D88325-FDF3-34EC-672B-1ACC66954910}"/>
              </a:ext>
            </a:extLst>
          </p:cNvPr>
          <p:cNvPicPr>
            <a:picLocks noChangeAspect="1"/>
          </p:cNvPicPr>
          <p:nvPr/>
        </p:nvPicPr>
        <p:blipFill>
          <a:blip r:embed="rId3"/>
          <a:stretch>
            <a:fillRect/>
          </a:stretch>
        </p:blipFill>
        <p:spPr>
          <a:xfrm>
            <a:off x="989480" y="2209121"/>
            <a:ext cx="9867808" cy="1590674"/>
          </a:xfrm>
          <a:prstGeom prst="rect">
            <a:avLst/>
          </a:prstGeom>
        </p:spPr>
      </p:pic>
      <p:pic>
        <p:nvPicPr>
          <p:cNvPr id="7" name="Picture 6">
            <a:extLst>
              <a:ext uri="{FF2B5EF4-FFF2-40B4-BE49-F238E27FC236}">
                <a16:creationId xmlns:a16="http://schemas.microsoft.com/office/drawing/2014/main" id="{9A1D1015-DF85-9779-1F95-B294BC9EA0FA}"/>
              </a:ext>
            </a:extLst>
          </p:cNvPr>
          <p:cNvPicPr>
            <a:picLocks noChangeAspect="1"/>
          </p:cNvPicPr>
          <p:nvPr/>
        </p:nvPicPr>
        <p:blipFill>
          <a:blip r:embed="rId4"/>
          <a:stretch>
            <a:fillRect/>
          </a:stretch>
        </p:blipFill>
        <p:spPr>
          <a:xfrm>
            <a:off x="989480" y="4299923"/>
            <a:ext cx="9820034" cy="1442103"/>
          </a:xfrm>
          <a:prstGeom prst="rect">
            <a:avLst/>
          </a:prstGeom>
        </p:spPr>
      </p:pic>
    </p:spTree>
    <p:extLst>
      <p:ext uri="{BB962C8B-B14F-4D97-AF65-F5344CB8AC3E}">
        <p14:creationId xmlns:p14="http://schemas.microsoft.com/office/powerpoint/2010/main" val="241678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Björn Sundling</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Björn Sundling</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Hardcore Git-Fu!</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3" name="Image 2" descr="Une image contenant texte, Police, logo, Graphique&#10;&#10;Description générée automatiquement">
            <a:extLst>
              <a:ext uri="{FF2B5EF4-FFF2-40B4-BE49-F238E27FC236}">
                <a16:creationId xmlns:a16="http://schemas.microsoft.com/office/drawing/2014/main" id="{7DB83068-1046-A7F3-5FF3-DC394E743A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919" y="2038942"/>
            <a:ext cx="7908162" cy="3225020"/>
          </a:xfrm>
          <a:prstGeom prst="rect">
            <a:avLst/>
          </a:prstGeom>
        </p:spPr>
      </p:pic>
      <p:pic>
        <p:nvPicPr>
          <p:cNvPr id="1030" name="Picture 6" descr="Une image contenant texte, Police, capture d’écran, logo&#10;&#10;Le contenu généré par l’IA peut être incorrect.">
            <a:extLst>
              <a:ext uri="{FF2B5EF4-FFF2-40B4-BE49-F238E27FC236}">
                <a16:creationId xmlns:a16="http://schemas.microsoft.com/office/drawing/2014/main" id="{6FDBDAA8-3F40-0309-7BA6-C2E9CBF27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165" y="1628267"/>
            <a:ext cx="8131803" cy="428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83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at the camera&#10;&#10;AI-generated content may be incorrect.">
            <a:extLst>
              <a:ext uri="{FF2B5EF4-FFF2-40B4-BE49-F238E27FC236}">
                <a16:creationId xmlns:a16="http://schemas.microsoft.com/office/drawing/2014/main" id="{5A51F609-5888-C69E-7065-4876CF36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64" y="210232"/>
            <a:ext cx="3218768" cy="3218768"/>
          </a:xfrm>
          <a:prstGeom prst="rect">
            <a:avLst/>
          </a:prstGeom>
        </p:spPr>
      </p:pic>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MVP, MCT, And lots of other cool titles.</a:t>
            </a:r>
          </a:p>
          <a:p>
            <a:pPr>
              <a:buFont typeface="Wingdings" panose="05000000000000000000" pitchFamily="2" charset="2"/>
              <a:buChar char="§"/>
            </a:pPr>
            <a:r>
              <a:rPr lang="en-US" dirty="0"/>
              <a:t>Consultant @ Knowledge Factory, Advania</a:t>
            </a:r>
          </a:p>
          <a:p>
            <a:pPr>
              <a:buFont typeface="Wingdings" panose="05000000000000000000" pitchFamily="2" charset="2"/>
              <a:buChar char="§"/>
            </a:pPr>
            <a:endParaRPr lang="en-US" dirty="0"/>
          </a:p>
          <a:p>
            <a:pPr>
              <a:buFont typeface="Wingdings" panose="05000000000000000000" pitchFamily="2" charset="2"/>
              <a:buChar char="§"/>
            </a:pPr>
            <a:r>
              <a:rPr lang="en-US" dirty="0"/>
              <a:t>DevOps, PowerShell, Dog walking, metal playing, etc.. etc..</a:t>
            </a:r>
          </a:p>
          <a:p>
            <a:pPr>
              <a:buFont typeface="Wingdings" panose="05000000000000000000" pitchFamily="2" charset="2"/>
              <a:buChar char="§"/>
            </a:pPr>
            <a:endParaRPr lang="en-US" dirty="0"/>
          </a:p>
          <a:p>
            <a:pPr>
              <a:buFont typeface="Wingdings" panose="05000000000000000000" pitchFamily="2" charset="2"/>
              <a:buChar char="§"/>
            </a:pPr>
            <a:r>
              <a:rPr lang="en-US" dirty="0"/>
              <a:t>Definitely </a:t>
            </a:r>
            <a:r>
              <a:rPr lang="en-US" i="1" dirty="0"/>
              <a:t>not</a:t>
            </a:r>
            <a:r>
              <a:rPr lang="en-US" dirty="0"/>
              <a:t> a Git black belt…</a:t>
            </a:r>
          </a:p>
          <a:p>
            <a:pPr marL="0" indent="0">
              <a:buNone/>
            </a:pPr>
            <a:endParaRPr lang="en-US" dirty="0"/>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US" sz="6600" dirty="0">
                <a:solidFill>
                  <a:srgbClr val="346296"/>
                </a:solidFill>
                <a:latin typeface="+mn-lt"/>
                <a:ea typeface="+mn-ea"/>
                <a:cs typeface="+mn-cs"/>
              </a:rPr>
              <a:t>Björn Sundling</a:t>
            </a:r>
            <a:endParaRPr lang="en-DE" sz="6600" dirty="0">
              <a:solidFill>
                <a:srgbClr val="346296"/>
              </a:solidFill>
              <a:latin typeface="+mn-lt"/>
              <a:ea typeface="+mn-ea"/>
              <a:cs typeface="+mn-cs"/>
            </a:endParaRPr>
          </a:p>
        </p:txBody>
      </p:sp>
    </p:spTree>
    <p:extLst>
      <p:ext uri="{BB962C8B-B14F-4D97-AF65-F5344CB8AC3E}">
        <p14:creationId xmlns:p14="http://schemas.microsoft.com/office/powerpoint/2010/main" val="751095604"/>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Props1.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docMetadata/LabelInfo.xml><?xml version="1.0" encoding="utf-8"?>
<clbl:labelList xmlns:clbl="http://schemas.microsoft.com/office/2020/mipLabelMetadata">
  <clbl:label id="{e60c5a43-194c-4e1e-b95b-f38b7fcd5e74}" enabled="1" method="Privileged" siteId="{70d22a8d-923a-445e-82d4-32329da21746}" contentBits="0" removed="0"/>
</clbl:labelList>
</file>

<file path=docProps/app.xml><?xml version="1.0" encoding="utf-8"?>
<Properties xmlns="http://schemas.openxmlformats.org/officeDocument/2006/extended-properties" xmlns:vt="http://schemas.openxmlformats.org/officeDocument/2006/docPropsVTypes">
  <TotalTime>275</TotalTime>
  <Words>1484</Words>
  <Application>Microsoft Office PowerPoint</Application>
  <PresentationFormat>Widescreen</PresentationFormat>
  <Paragraphs>191</Paragraphs>
  <Slides>26</Slides>
  <Notes>15</Notes>
  <HiddenSlides>5</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26</vt:i4>
      </vt:variant>
    </vt:vector>
  </HeadingPairs>
  <TitlesOfParts>
    <vt:vector size="38" baseType="lpstr">
      <vt:lpstr>Aptos</vt:lpstr>
      <vt:lpstr>Arial</vt:lpstr>
      <vt:lpstr>Calibri</vt:lpstr>
      <vt:lpstr>Consolas</vt:lpstr>
      <vt:lpstr>Segoe UI</vt:lpstr>
      <vt:lpstr>Segoe UI Light</vt:lpstr>
      <vt:lpstr>Stencil</vt:lpstr>
      <vt:lpstr>Wingdings</vt:lpstr>
      <vt:lpstr>Title</vt:lpstr>
      <vt:lpstr>Blank</vt:lpstr>
      <vt:lpstr>Speaker's slide</vt:lpstr>
      <vt:lpstr>Content</vt:lpstr>
      <vt:lpstr>README</vt:lpstr>
      <vt:lpstr>Saveinskaw fur neebewrjere -  Swedish for beginners</vt:lpstr>
      <vt:lpstr>Next Up:</vt:lpstr>
      <vt:lpstr>3</vt:lpstr>
      <vt:lpstr>2</vt:lpstr>
      <vt:lpstr>1</vt:lpstr>
      <vt:lpstr>Hardcore Git-Fu!</vt:lpstr>
      <vt:lpstr>Many thanks to our sponsors:</vt:lpstr>
      <vt:lpstr>Björn Sundling</vt:lpstr>
      <vt:lpstr>WTH GIT?!</vt:lpstr>
      <vt:lpstr>Agenda(ish..)</vt:lpstr>
      <vt:lpstr>Pre session Q&amp;A</vt:lpstr>
      <vt:lpstr>Demos</vt:lpstr>
      <vt:lpstr>Heads, coders, refs and toes..</vt:lpstr>
      <vt:lpstr>…Why’s and Where’s…</vt:lpstr>
      <vt:lpstr>.. And (something that rhymes with mouths) and remotes.</vt:lpstr>
      <vt:lpstr>Demos</vt:lpstr>
      <vt:lpstr>Git behind the curtains</vt:lpstr>
      <vt:lpstr>Demos</vt:lpstr>
      <vt:lpstr>Demos</vt:lpstr>
      <vt:lpstr>Git - Summary</vt:lpstr>
      <vt:lpstr>PowerPoint Presentation</vt:lpstr>
      <vt:lpstr>PowerPoint Presentation</vt:lpstr>
      <vt:lpstr>Instructions</vt:lpstr>
      <vt:lpstr>Instruction (Continued)</vt:lpstr>
      <vt:lpstr>Update the twitter handle on the master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Björn Sundling</cp:lastModifiedBy>
  <cp:revision>21</cp:revision>
  <dcterms:created xsi:type="dcterms:W3CDTF">2024-03-26T13:08:23Z</dcterms:created>
  <dcterms:modified xsi:type="dcterms:W3CDTF">2025-06-06T12:41:28Z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